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952500" y="254000"/>
            <a:ext cx="11099800" cy="750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952500" y="1201340"/>
            <a:ext cx="11099800" cy="7675960"/>
          </a:xfrm>
          <a:prstGeom prst="rect">
            <a:avLst/>
          </a:prstGeom>
        </p:spPr>
        <p:txBody>
          <a:bodyPr anchor="t"/>
          <a:lstStyle>
            <a:lvl1pPr marL="444499" indent="-444499">
              <a:spcBef>
                <a:spcPts val="1700"/>
              </a:spcBef>
              <a:defRPr sz="2200"/>
            </a:lvl1pPr>
            <a:lvl2pPr marL="889000" indent="-444500">
              <a:spcBef>
                <a:spcPts val="1700"/>
              </a:spcBef>
              <a:defRPr sz="2200"/>
            </a:lvl2pPr>
            <a:lvl3pPr marL="1333500" indent="-444500">
              <a:spcBef>
                <a:spcPts val="1700"/>
              </a:spcBef>
              <a:defRPr sz="2200"/>
            </a:lvl3pPr>
            <a:lvl4pPr marL="1778000" indent="-444500">
              <a:spcBef>
                <a:spcPts val="1700"/>
              </a:spcBef>
              <a:defRPr sz="2200"/>
            </a:lvl4pPr>
            <a:lvl5pPr marL="2222500" indent="-444500">
              <a:spcBef>
                <a:spcPts val="1700"/>
              </a:spcBef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577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Source Sans Pro SemiBold"/>
        </a:defRPr>
      </a:lvl9pPr>
    </p:titleStyle>
    <p:bodyStyle>
      <a:lvl1pPr marL="3611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1pPr>
      <a:lvl2pPr marL="8056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2pPr>
      <a:lvl3pPr marL="12501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3pPr>
      <a:lvl4pPr marL="16946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4pPr>
      <a:lvl5pPr marL="21391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5pPr>
      <a:lvl6pPr marL="25836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6pPr>
      <a:lvl7pPr marL="30281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7pPr>
      <a:lvl8pPr marL="34726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8pPr>
      <a:lvl9pPr marL="3917156" marR="0" indent="-361156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google.com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overleaf.com" TargetMode="Externa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Phys final year research project"/>
          <p:cNvSpPr txBox="1"/>
          <p:nvPr>
            <p:ph type="ctrTitle"/>
          </p:nvPr>
        </p:nvSpPr>
        <p:spPr>
          <a:xfrm>
            <a:off x="1270000" y="1804656"/>
            <a:ext cx="10464800" cy="1361878"/>
          </a:xfrm>
          <a:prstGeom prst="rect">
            <a:avLst/>
          </a:prstGeom>
        </p:spPr>
        <p:txBody>
          <a:bodyPr/>
          <a:lstStyle>
            <a:lvl1pPr defTabSz="473201">
              <a:defRPr sz="5751"/>
            </a:lvl1pPr>
          </a:lstStyle>
          <a:p>
            <a:pPr/>
            <a:r>
              <a:t>MPhys final year research project</a:t>
            </a:r>
          </a:p>
        </p:txBody>
      </p:sp>
      <p:sp>
        <p:nvSpPr>
          <p:cNvPr id="120" name="PHY00025M"/>
          <p:cNvSpPr txBox="1"/>
          <p:nvPr>
            <p:ph type="subTitle" sz="quarter" idx="1"/>
          </p:nvPr>
        </p:nvSpPr>
        <p:spPr>
          <a:xfrm>
            <a:off x="1139576" y="4500438"/>
            <a:ext cx="10725648" cy="220052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PHY00025M</a:t>
            </a:r>
          </a:p>
        </p:txBody>
      </p:sp>
      <p:sp>
        <p:nvSpPr>
          <p:cNvPr id="121" name="Richard F L Evans…"/>
          <p:cNvSpPr txBox="1"/>
          <p:nvPr/>
        </p:nvSpPr>
        <p:spPr>
          <a:xfrm>
            <a:off x="1270000" y="65786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02412">
              <a:defRPr b="0" i="1" sz="3182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Richard F L Evans</a:t>
            </a:r>
          </a:p>
          <a:p>
            <a:pPr defTabSz="502412">
              <a:defRPr b="0" i="1" sz="3182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(Project coordinator)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raft literatur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Draft literature review</a:t>
            </a:r>
          </a:p>
        </p:txBody>
      </p:sp>
      <p:sp>
        <p:nvSpPr>
          <p:cNvPr id="156" name="In previous years this was a formally assessed component: now formative but compulsory…"/>
          <p:cNvSpPr txBox="1"/>
          <p:nvPr>
            <p:ph type="body" idx="1"/>
          </p:nvPr>
        </p:nvSpPr>
        <p:spPr>
          <a:xfrm>
            <a:off x="833966" y="1284353"/>
            <a:ext cx="11099801" cy="7675960"/>
          </a:xfrm>
          <a:prstGeom prst="rect">
            <a:avLst/>
          </a:prstGeom>
        </p:spPr>
        <p:txBody>
          <a:bodyPr/>
          <a:lstStyle/>
          <a:p>
            <a:pPr marL="310594" indent="-310594" defTabSz="502412">
              <a:spcBef>
                <a:spcPts val="4300"/>
              </a:spcBef>
              <a:defRPr sz="2236"/>
            </a:pPr>
            <a:r>
              <a:t>In previous years this was a formally assessed component: now formative but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compulsory</a:t>
            </a:r>
            <a:endParaRPr>
              <a:latin typeface="Source Sans Pro Bold"/>
              <a:ea typeface="Source Sans Pro Bold"/>
              <a:cs typeface="Source Sans Pro Bold"/>
              <a:sym typeface="Source Sans Pro Bold"/>
            </a:endParaRP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Need to produce a draft literature review and methodology by week 10, Autumn term, submission via the VLE</a:t>
            </a: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3000 words including background, motivation, theory, methodology and aims</a:t>
            </a: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This should form an ongoing piece of work for the whole term as you read and assimilate literature, develop understanding of theory and methodology</a:t>
            </a: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LaTeX and Word templates are available on the VLE</a:t>
            </a: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You will receive detailed feedback from your supervisor on your review and how it can be improved and where weaknesses exist</a:t>
            </a:r>
          </a:p>
          <a:p>
            <a:pPr marL="310594" indent="-310594" defTabSz="502412">
              <a:spcBef>
                <a:spcPts val="4300"/>
              </a:spcBef>
              <a:defRPr sz="2236"/>
            </a:pPr>
            <a:r>
              <a:t>As formative work, the revised review (or parts of it) can be included verbatim in the final Project Dissertation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dditional Skills training"/>
          <p:cNvSpPr txBox="1"/>
          <p:nvPr>
            <p:ph type="title"/>
          </p:nvPr>
        </p:nvSpPr>
        <p:spPr>
          <a:xfrm>
            <a:off x="952500" y="474133"/>
            <a:ext cx="11099800" cy="750095"/>
          </a:xfrm>
          <a:prstGeom prst="rect">
            <a:avLst/>
          </a:prstGeom>
        </p:spPr>
        <p:txBody>
          <a:bodyPr/>
          <a:lstStyle/>
          <a:p>
            <a:pPr/>
            <a:r>
              <a:t>Additional Skills training</a:t>
            </a:r>
          </a:p>
        </p:txBody>
      </p:sp>
      <p:sp>
        <p:nvSpPr>
          <p:cNvPr id="159" name="Literature search workshop (Clare Ackerley) [Online, week 2]…"/>
          <p:cNvSpPr txBox="1"/>
          <p:nvPr>
            <p:ph type="body" idx="1"/>
          </p:nvPr>
        </p:nvSpPr>
        <p:spPr>
          <a:xfrm>
            <a:off x="833966" y="1766953"/>
            <a:ext cx="11099801" cy="7675960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Literature search workshop (Clare Ackerley) [Online, week 2]</a:t>
            </a:r>
          </a:p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Unix Skills training for those doing computational projects [10am Friday 9th October BR012A/B] - strongly recommended for those not on TP degree and doing remote projects</a:t>
            </a:r>
          </a:p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Writing workshop for literature review [TBC, Term 1]</a:t>
            </a:r>
          </a:p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Writing workshop for dissertation [Term 2]</a:t>
            </a:r>
          </a:p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How to give poster presentations (Phil Lightfoot) [Term 2]</a:t>
            </a:r>
          </a:p>
          <a:p>
            <a:pPr marL="228600" indent="-228600">
              <a:spcBef>
                <a:spcPts val="5100"/>
              </a:spcBef>
              <a:buSzPct val="100000"/>
              <a:defRPr sz="2600"/>
            </a:pPr>
            <a:r>
              <a:t>How to give conference presentations [Term 2]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62" name="Consistent and significant effort is needed throughout the year - 2 days per week is the recommended amount of time, preferably in large blocks of time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Consistent</a:t>
            </a:r>
            <a:r>
              <a:t> and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significant</a:t>
            </a:r>
            <a:r>
              <a:t> effort is needed throughout the year - 2 days per week is the recommended amount of time, preferably in large blocks of time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The project guide is the definitive source of information about your project - please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read it</a:t>
            </a:r>
            <a:r>
              <a:t> 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Health and Safety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risk assessment</a:t>
            </a:r>
            <a:r>
              <a:t> due by Week 1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Setup an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electronic lab book</a:t>
            </a:r>
            <a:r>
              <a:t> and share it with your supervisor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3000 word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 literature review</a:t>
            </a:r>
            <a:r>
              <a:t> due by Week 10, Autumn Term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3649" y="-19050"/>
            <a:ext cx="14723498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on’t forget to enjoy the experience!"/>
          <p:cNvSpPr txBox="1"/>
          <p:nvPr>
            <p:ph type="title" idx="4294967295"/>
          </p:nvPr>
        </p:nvSpPr>
        <p:spPr>
          <a:xfrm>
            <a:off x="2865966" y="423333"/>
            <a:ext cx="11099801" cy="750095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Don’t forget to enjoy the experience!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24" name="An advanced research project in an active area of research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An advanced research project in an active area of research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You get to experience what it is like to conduct a scientific investigation from inception to  completion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The ‘answers’ are not known in advance - you need to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discover </a:t>
            </a:r>
            <a:r>
              <a:t>them!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Consistently noted as the most enjoyable part of the Physics degree by students - you get out what you put in!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Module weighting is 60 credits - half of the credits for the year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Consistent</a:t>
            </a:r>
            <a:r>
              <a:t> and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significant</a:t>
            </a:r>
            <a:r>
              <a:t> effort is needed throughout the year - 2 days per week is the recommended amount of time, preferably in large blocks of time</a:t>
            </a:r>
          </a:p>
          <a:p>
            <a:pPr marL="224027" indent="-224027" defTabSz="572516">
              <a:spcBef>
                <a:spcPts val="3200"/>
              </a:spcBef>
              <a:buSzPct val="100000"/>
              <a:defRPr sz="2548"/>
            </a:pPr>
            <a:r>
              <a:t>The project guide is the definitive source of information about your project - please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read it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ealth and Safe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and Safety</a:t>
            </a:r>
          </a:p>
        </p:txBody>
      </p:sp>
      <p:sp>
        <p:nvSpPr>
          <p:cNvPr id="127" name="All projects need to complete a risk assessment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All projects need to complete a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risk assessment</a:t>
            </a:r>
            <a:endParaRPr>
              <a:latin typeface="Source Sans Pro Bold"/>
              <a:ea typeface="Source Sans Pro Bold"/>
              <a:cs typeface="Source Sans Pro Bold"/>
              <a:sym typeface="Source Sans Pro Bold"/>
            </a:endParaRP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The forms are available on the VLE and needs to be completed including input from your supervisor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Lab risks can include chemicals, radioactive sources, lasers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Remote risks (using computers for long hours) include eye strain, back pain and repetitive strain injuries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Health and safety video on the VLE has additional information 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6419734"/>
            <a:ext cx="8630586" cy="4919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Oval"/>
          <p:cNvSpPr/>
          <p:nvPr/>
        </p:nvSpPr>
        <p:spPr>
          <a:xfrm>
            <a:off x="2374900" y="8340278"/>
            <a:ext cx="2191123" cy="686595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ject superv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supervision</a:t>
            </a:r>
          </a:p>
        </p:txBody>
      </p:sp>
      <p:sp>
        <p:nvSpPr>
          <p:cNvPr id="132" name="Your supervisor is there to guide you through your research project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Your supervisor is there to guide you through your research project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Weekly meetings</a:t>
            </a:r>
            <a:r>
              <a:t> are strongly recommended (bi-weekly is the minimum)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At each meeting you should prepare a brief presentation of your activities from the week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New results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Relevant information from papers you have read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Progress on apparatus building or coding/analysis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Technical and research questions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There may also be group support from PhD students and Post Docs - they are a valuable resource and experienced, and typically have more time than your supervisor to help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ssess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Assessments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726" y="1530834"/>
            <a:ext cx="10053348" cy="481233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etails of the assessments, their content and timeline is detailed in the project guide"/>
          <p:cNvSpPr txBox="1"/>
          <p:nvPr/>
        </p:nvSpPr>
        <p:spPr>
          <a:xfrm>
            <a:off x="1005814" y="7270750"/>
            <a:ext cx="116755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b="0" sz="2600"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Details of the assessments, their content and timeline is detailed in the project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ject not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notebook</a:t>
            </a:r>
          </a:p>
        </p:txBody>
      </p:sp>
      <p:sp>
        <p:nvSpPr>
          <p:cNvPr id="139" name="Your project notebook should form a contemporaneous record of your project.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17170" indent="-217170" defTabSz="554990">
              <a:spcBef>
                <a:spcPts val="3100"/>
              </a:spcBef>
              <a:buSzPct val="100000"/>
              <a:defRPr sz="2470"/>
            </a:pPr>
            <a:r>
              <a:t>Your project notebook should form a contemporaneous record of your project. </a:t>
            </a:r>
          </a:p>
          <a:p>
            <a:pPr marL="217170" indent="-217170" defTabSz="554990">
              <a:spcBef>
                <a:spcPts val="3100"/>
              </a:spcBef>
              <a:buSzPct val="100000"/>
              <a:defRPr sz="2470"/>
            </a:pPr>
            <a:r>
              <a:t>All information from your project - notes, ideas, plans, results, analysis, code should be included (you can add photos of relevant apparatus, sketches)</a:t>
            </a:r>
          </a:p>
          <a:p>
            <a:pPr marL="217170" indent="-217170" defTabSz="554990">
              <a:spcBef>
                <a:spcPts val="3100"/>
              </a:spcBef>
              <a:buSzPct val="100000"/>
              <a:defRPr sz="2470"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  <a:r>
              <a:rPr>
                <a:latin typeface="Source Sans Pro Regular"/>
                <a:ea typeface="Source Sans Pro Regular"/>
                <a:cs typeface="Source Sans Pro Regular"/>
                <a:sym typeface="Source Sans Pro Regular"/>
              </a:rPr>
              <a:t>Along with project progress makes up</a:t>
            </a:r>
            <a:r>
              <a:t> 30% of the mark</a:t>
            </a:r>
          </a:p>
          <a:p>
            <a:pPr marL="217170" indent="-217170" defTabSz="554990">
              <a:spcBef>
                <a:spcPts val="3100"/>
              </a:spcBef>
              <a:buSzPct val="100000"/>
              <a:defRPr sz="2470"/>
            </a:pPr>
            <a:r>
              <a:t>This year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all</a:t>
            </a:r>
            <a:r>
              <a:t> project notebooks are online  using one of the following</a:t>
            </a:r>
          </a:p>
          <a:p>
            <a:pPr lvl="2" marL="518794" indent="-217170" defTabSz="554990">
              <a:spcBef>
                <a:spcPts val="700"/>
              </a:spcBef>
              <a:buSzPct val="100000"/>
              <a:defRPr sz="2470">
                <a:solidFill>
                  <a:srgbClr val="5E5E5E"/>
                </a:solidFill>
              </a:defRPr>
            </a:pPr>
            <a:r>
              <a:t>Google Doc (recommended)</a:t>
            </a:r>
          </a:p>
          <a:p>
            <a:pPr lvl="2" marL="518794" indent="-217170" defTabSz="554990">
              <a:spcBef>
                <a:spcPts val="700"/>
              </a:spcBef>
              <a:buSzPct val="100000"/>
              <a:defRPr sz="2470">
                <a:solidFill>
                  <a:srgbClr val="5E5E5E"/>
                </a:solidFill>
              </a:defRPr>
            </a:pPr>
            <a:r>
              <a:t>Overleaf (recommended for those wanting to learn LaTeX)</a:t>
            </a:r>
          </a:p>
          <a:p>
            <a:pPr lvl="2" marL="518794" indent="-217170" defTabSz="554990">
              <a:spcBef>
                <a:spcPts val="700"/>
              </a:spcBef>
              <a:buSzPct val="100000"/>
              <a:defRPr sz="2470">
                <a:solidFill>
                  <a:srgbClr val="5E5E5E"/>
                </a:solidFill>
              </a:defRPr>
            </a:pPr>
            <a:r>
              <a:t>elog</a:t>
            </a:r>
          </a:p>
          <a:p>
            <a:pPr marL="217170" indent="-217170" defTabSz="554990">
              <a:spcBef>
                <a:spcPts val="3100"/>
              </a:spcBef>
              <a:buSzPct val="100000"/>
              <a:defRPr sz="2470"/>
            </a:pPr>
            <a:r>
              <a:t>You are responsible for setting up your lab book in the platform agreed with your supervisor</a:t>
            </a:r>
          </a:p>
          <a:p>
            <a:pPr marL="217170" indent="-217170" defTabSz="554990">
              <a:spcBef>
                <a:spcPts val="3100"/>
              </a:spcBef>
              <a:buSzPct val="100000"/>
              <a:defRPr sz="2470"/>
            </a:pPr>
            <a:r>
              <a:t>Make sure you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share your lab book</a:t>
            </a:r>
            <a:r>
              <a:t> with your supervisor so that they may provide feedback on your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ject note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notebook</a:t>
            </a:r>
          </a:p>
        </p:txBody>
      </p:sp>
      <p:sp>
        <p:nvSpPr>
          <p:cNvPr id="142" name="Content…"/>
          <p:cNvSpPr txBox="1"/>
          <p:nvPr>
            <p:ph type="body" idx="1"/>
          </p:nvPr>
        </p:nvSpPr>
        <p:spPr>
          <a:xfrm>
            <a:off x="1341966" y="1329134"/>
            <a:ext cx="10620641" cy="7385646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Content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The format should match that of a physical lab book from previous years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Pages should be numbered, and entries should be titled and dated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Results, sketches and notes should be embedded in the document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  <a:r>
              <a:t>The final version should be exported as a PDF and submitted on the VLE</a:t>
            </a:r>
          </a:p>
          <a:p>
            <a:pPr lvl="2" marL="546100" indent="-228600">
              <a:spcBef>
                <a:spcPts val="800"/>
              </a:spcBef>
              <a:buSzPct val="100000"/>
              <a:defRPr sz="2600">
                <a:solidFill>
                  <a:srgbClr val="5E5E5E"/>
                </a:solidFill>
              </a:defRPr>
            </a:pP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A phone camera is your friend when it comes to adding content</a:t>
            </a:r>
          </a:p>
          <a:p>
            <a:pPr marL="228600" indent="-228600">
              <a:spcBef>
                <a:spcPts val="3300"/>
              </a:spcBef>
              <a:buSzPct val="100000"/>
              <a:defRPr sz="2600"/>
            </a:pPr>
            <a:r>
              <a:t>Both word and overleaf support typesetting of equations (if they are short), longer derivations are probably faster on paper and then upload a photo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Docs: https://docs.google.c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Docs: </a:t>
            </a:r>
            <a:r>
              <a:rPr u="sng">
                <a:hlinkClick r:id="rId2" invalidUrl="" action="" tgtFrame="" tooltip="" history="1" highlightClick="0" endSnd="0"/>
              </a:rPr>
              <a:t>https://docs.google.com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8783" y="1243286"/>
            <a:ext cx="10647234" cy="3454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8783" y="5069918"/>
            <a:ext cx="10647234" cy="37804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ircle"/>
          <p:cNvSpPr/>
          <p:nvPr/>
        </p:nvSpPr>
        <p:spPr>
          <a:xfrm>
            <a:off x="1511300" y="2311400"/>
            <a:ext cx="2191123" cy="2191123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Circle"/>
          <p:cNvSpPr/>
          <p:nvPr/>
        </p:nvSpPr>
        <p:spPr>
          <a:xfrm>
            <a:off x="10198100" y="4824660"/>
            <a:ext cx="1036762" cy="1036763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verleaf: https://www.overleaf.com"/>
          <p:cNvSpPr txBox="1"/>
          <p:nvPr>
            <p:ph type="title"/>
          </p:nvPr>
        </p:nvSpPr>
        <p:spPr>
          <a:xfrm>
            <a:off x="952500" y="431800"/>
            <a:ext cx="11099800" cy="750094"/>
          </a:xfrm>
          <a:prstGeom prst="rect">
            <a:avLst/>
          </a:prstGeom>
        </p:spPr>
        <p:txBody>
          <a:bodyPr/>
          <a:lstStyle/>
          <a:p>
            <a:pPr/>
            <a:r>
              <a:t>Overleaf: </a:t>
            </a:r>
            <a:r>
              <a:rPr u="sng">
                <a:hlinkClick r:id="rId2" invalidUrl="" action="" tgtFrame="" tooltip="" history="1" highlightClick="0" endSnd="0"/>
              </a:rPr>
              <a:t>https://www.overleaf.com</a:t>
            </a:r>
            <a:r>
              <a:t>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63312"/>
            <a:ext cx="13004800" cy="82017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val"/>
          <p:cNvSpPr/>
          <p:nvPr/>
        </p:nvSpPr>
        <p:spPr>
          <a:xfrm>
            <a:off x="4191000" y="8559800"/>
            <a:ext cx="2305621" cy="967309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University username and password:"/>
          <p:cNvSpPr txBox="1"/>
          <p:nvPr/>
        </p:nvSpPr>
        <p:spPr>
          <a:xfrm>
            <a:off x="710742" y="8432800"/>
            <a:ext cx="282631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pPr/>
            <a:r>
              <a:t>University username and password: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 SemiBold"/>
        <a:ea typeface="Source Sans Pro SemiBold"/>
        <a:cs typeface="Source Sans Pro SemiBol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 SemiBold"/>
        <a:ea typeface="Source Sans Pro SemiBold"/>
        <a:cs typeface="Source Sans Pro SemiBol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